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8" r:id="rId3"/>
    <p:sldId id="257" r:id="rId4"/>
    <p:sldId id="256" r:id="rId5"/>
    <p:sldId id="259" r:id="rId6"/>
    <p:sldId id="260" r:id="rId7"/>
    <p:sldId id="261" r:id="rId8"/>
    <p:sldId id="263" r:id="rId9"/>
    <p:sldId id="264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50EC-AC4D-4FB9-B916-63CE25289097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18E-674E-4219-8A3F-988D67D36D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50EC-AC4D-4FB9-B916-63CE25289097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18E-674E-4219-8A3F-988D67D36D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50EC-AC4D-4FB9-B916-63CE25289097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18E-674E-4219-8A3F-988D67D36D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50EC-AC4D-4FB9-B916-63CE25289097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18E-674E-4219-8A3F-988D67D36D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50EC-AC4D-4FB9-B916-63CE25289097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18E-674E-4219-8A3F-988D67D36D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50EC-AC4D-4FB9-B916-63CE25289097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18E-674E-4219-8A3F-988D67D36D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50EC-AC4D-4FB9-B916-63CE25289097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18E-674E-4219-8A3F-988D67D36D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50EC-AC4D-4FB9-B916-63CE25289097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18E-674E-4219-8A3F-988D67D36D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50EC-AC4D-4FB9-B916-63CE25289097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18E-674E-4219-8A3F-988D67D36D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50EC-AC4D-4FB9-B916-63CE25289097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18E-674E-4219-8A3F-988D67D36D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50EC-AC4D-4FB9-B916-63CE25289097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E18E-674E-4219-8A3F-988D67D36D9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 cstate="print">
            <a:alphaModFix amt="14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650EC-AC4D-4FB9-B916-63CE25289097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E18E-674E-4219-8A3F-988D67D36D9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           </a:t>
            </a:r>
            <a:endParaRPr lang="it-IT" dirty="0"/>
          </a:p>
        </p:txBody>
      </p:sp>
      <p:pic>
        <p:nvPicPr>
          <p:cNvPr id="4" name="Segnaposto contenuto 3" descr="san-giulia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996760"/>
            <a:ext cx="9144000" cy="3861240"/>
          </a:xfrm>
        </p:spPr>
      </p:pic>
      <p:sp>
        <p:nvSpPr>
          <p:cNvPr id="1026" name="AutoShape 2" descr="https://docs.google.com/viewer?attid=0.1&amp;pid=gmail&amp;thid=13aeec02884d25f0&amp;url=https%3A%2F%2Fmail.google.com%2Fmail%2Fu%2F0%2F%3Fui%3D2%26ik%3D044fa07ac5%26view%3Datt%26th%3D13aeec02884d25f0%26attid%3D0.1%26disp%3Dsafe%26realattid%3Df_h9dy78j11%26zw&amp;docid=f9756259c1c57e131c9d5e56bf311bf6%7C02c916e9df73c5d7787de13a7ffe59c4&amp;a=bi&amp;pagenumber=1&amp;w=72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6" name="Immagine 5" descr="usb scuo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620688"/>
            <a:ext cx="2143125" cy="199910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67544" y="3212976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Come ti demolisco la scuola pubblica statale</a:t>
            </a:r>
            <a:endParaRPr lang="it-IT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843808" y="476672"/>
            <a:ext cx="5544616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USB SCUOLA CALABRIA</a:t>
            </a:r>
            <a:endParaRPr lang="it-IT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6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CAPO II  </a:t>
            </a:r>
            <a:br>
              <a:rPr lang="it-IT" sz="36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it-IT" sz="36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RAPPRESENTANZA ISTITUZIONALE DELLE SCUOLE AUTONOME</a:t>
            </a:r>
            <a:endParaRPr lang="it-IT" sz="36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it-IT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Art. 11: CONSIGLIO DELLE AUTONOMIE SCOLASTICHE</a:t>
            </a:r>
          </a:p>
          <a:p>
            <a:pPr>
              <a:buNone/>
            </a:pPr>
            <a:r>
              <a:rPr lang="it-IT" sz="35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Sostituisce il CNPI, con la </a:t>
            </a:r>
            <a:r>
              <a:rPr lang="it-IT" sz="3500" b="1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new-entri</a:t>
            </a:r>
            <a:r>
              <a:rPr lang="it-IT" sz="35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del PRESIDENTE DELL’INVALSI.</a:t>
            </a:r>
          </a:p>
          <a:p>
            <a:pPr>
              <a:buNone/>
            </a:pPr>
            <a:r>
              <a:rPr lang="it-IT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Questo organo ha la presunzione di tutelare la libertà di insegnamento, quando di fatto questa viene messa in sub-ordine riguardo la presenza di realtà professionali, culturali e imprenditoriali, le quali</a:t>
            </a:r>
            <a:r>
              <a:rPr lang="it-I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b="1" u="sng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esprimono pareri e proposte sulla progettazione dell’offerta formativa</a:t>
            </a:r>
            <a:endParaRPr lang="it-IT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Art. 11: ABROGAZIONI</a:t>
            </a: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it-IT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Vengono abrogati, oltre tutti quelli riguardanti i famosi Decreti Delegati del 1994 che definivano una scuola democratica, anche gli articoli dal 12 al 15 dello stesso, riguardanti il </a:t>
            </a:r>
            <a:r>
              <a:rPr lang="it-IT" sz="4000" b="1" u="sng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diritto alle assemblee studentesche</a:t>
            </a:r>
            <a:r>
              <a:rPr lang="it-IT" sz="4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endParaRPr lang="it-IT" sz="40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40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legge “d’urgenza” o  “priva di speciale rilevanza di ordine generale”?</a:t>
            </a:r>
            <a:endParaRPr lang="it-IT" sz="40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32048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>
            <a:normAutofit fontScale="62500" lnSpcReduction="20000"/>
          </a:bodyPr>
          <a:lstStyle/>
          <a:p>
            <a:pPr>
              <a:buNone/>
            </a:pPr>
            <a:r>
              <a:rPr lang="it-IT" sz="5100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Discutibile il metodo usato per farlo diventare legge dello Stato. </a:t>
            </a:r>
          </a:p>
          <a:p>
            <a:pPr>
              <a:buNone/>
            </a:pPr>
            <a:r>
              <a:rPr lang="it-IT" sz="41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Il 4 aprile 2012 la Camera ha trasmesso il testo unificato alla VII Commissione Cultura per essere poi approvato il 10 ottobre 2012.</a:t>
            </a:r>
          </a:p>
          <a:p>
            <a:pPr>
              <a:buNone/>
            </a:pPr>
            <a:endParaRPr lang="it-IT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it-IT" sz="42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Ciò significa che sarà reso legge dalla </a:t>
            </a:r>
            <a:r>
              <a:rPr lang="it-IT" sz="4200" b="1" u="sng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sola Commissione </a:t>
            </a:r>
            <a:r>
              <a:rPr lang="it-IT" sz="42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 non dall’intera Assemblea.</a:t>
            </a:r>
          </a:p>
          <a:p>
            <a:pPr>
              <a:buNone/>
            </a:pPr>
            <a:r>
              <a:rPr lang="it-IT" sz="42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45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Questa procedura è riservata ai progetti di legge </a:t>
            </a:r>
            <a:r>
              <a:rPr lang="it-IT" sz="4500" b="1" u="sng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privi di speciale rilevanza di ordine generale</a:t>
            </a:r>
            <a:r>
              <a:rPr lang="it-IT" sz="45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o che rivestono </a:t>
            </a:r>
            <a:r>
              <a:rPr lang="it-IT" sz="4500" b="1" u="sng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particolare urgenza.</a:t>
            </a:r>
            <a:endParaRPr lang="it-IT" sz="4500" b="1" dirty="0" smtClean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 flipH="1">
            <a:off x="-7" y="5805264"/>
            <a:ext cx="91440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Ora sarà discusso in Senato</a:t>
            </a:r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611560" y="5301208"/>
            <a:ext cx="7848872" cy="504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3600" dirty="0" smtClean="0">
                <a:solidFill>
                  <a:schemeClr val="accent2">
                    <a:lumMod val="75000"/>
                  </a:schemeClr>
                </a:solidFill>
              </a:rPr>
              <a:t>Questa procedura non riguarda la scuola!</a:t>
            </a:r>
            <a:endParaRPr lang="it-IT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 i f o r m a   </a:t>
            </a:r>
            <a:r>
              <a:rPr lang="it-IT" sz="53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it-IT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p r e a</a:t>
            </a:r>
            <a:r>
              <a:rPr lang="it-IT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it-IT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sz="27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Iter Iniziato il 3 luglio 2008 e concluso il 10 ottobre 2012. Approvato in un Testo Unificato</a:t>
            </a:r>
            <a:endParaRPr lang="it-IT" sz="27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9604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it-IT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Testo Unificato approvato dalla VII Commissione della Camera dei Deputati</a:t>
            </a:r>
          </a:p>
          <a:p>
            <a:r>
              <a:rPr lang="it-IT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Vengono abbinate al testo della 953 (ex legge </a:t>
            </a:r>
            <a:r>
              <a:rPr lang="it-IT" b="1" dirty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it-IT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prea) tutte le </a:t>
            </a:r>
            <a:r>
              <a:rPr lang="it-IT" b="1" u="sng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proposte di legge </a:t>
            </a:r>
            <a:r>
              <a:rPr lang="it-IT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“concorrenti” per arrivare ad un testo condiviso.</a:t>
            </a:r>
          </a:p>
          <a:p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Angela </a:t>
            </a:r>
            <a:r>
              <a:rPr lang="it-IT" sz="1800" b="1" dirty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apoli (</a:t>
            </a:r>
            <a:r>
              <a:rPr lang="it-IT" sz="1800" b="1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fli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), </a:t>
            </a:r>
            <a:r>
              <a:rPr lang="it-IT" sz="1800" b="1" dirty="0" err="1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</a:t>
            </a:r>
            <a:r>
              <a:rPr lang="it-IT" sz="1800" b="1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rassinetti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it-IT" sz="1800" b="1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pdl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), de Torre (</a:t>
            </a:r>
            <a:r>
              <a:rPr lang="it-IT" sz="1800" b="1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pd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), de </a:t>
            </a:r>
            <a:r>
              <a:rPr lang="it-IT" sz="1800" b="1" dirty="0" err="1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</a:t>
            </a:r>
            <a:r>
              <a:rPr lang="it-IT" sz="1800" b="1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ascale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it-IT" sz="1800" b="1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pd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), </a:t>
            </a:r>
            <a:r>
              <a:rPr lang="it-IT" sz="1800" b="1" dirty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ota (lega), </a:t>
            </a:r>
            <a:r>
              <a:rPr lang="it-IT" sz="1800" b="1" dirty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arlucci (</a:t>
            </a:r>
            <a:r>
              <a:rPr lang="it-IT" sz="1800" b="1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udc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), </a:t>
            </a:r>
            <a:r>
              <a:rPr lang="it-IT" sz="1800" b="1" dirty="0" err="1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it-IT" sz="1800" b="1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apitanio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1800" b="1" dirty="0" err="1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it-IT" sz="1800" b="1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antolini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it-IT" sz="1800" b="1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udc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), </a:t>
            </a:r>
            <a:r>
              <a:rPr lang="it-IT" sz="1800" b="1" dirty="0" err="1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it-IT" sz="1800" b="1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entemero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it-IT" sz="1800" b="1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pdl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), di </a:t>
            </a:r>
            <a:r>
              <a:rPr lang="it-IT" sz="1800" b="1" dirty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ietro (</a:t>
            </a:r>
            <a:r>
              <a:rPr lang="it-IT" sz="1800" b="1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idv</a:t>
            </a:r>
            <a:r>
              <a:rPr lang="it-IT" sz="1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it-IT" sz="1800" b="1" dirty="0">
              <a:ln w="1905"/>
              <a:solidFill>
                <a:schemeClr val="tx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261081" y="191683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it-IT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Costituita di due parti</a:t>
            </a: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it-IT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it-IT" sz="36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CAPO I:  AUTONOMIA STATUTARIA DELLE ISTITUZIONI SCOLASTICHE</a:t>
            </a:r>
          </a:p>
          <a:p>
            <a:pPr>
              <a:buNone/>
            </a:pPr>
            <a:endParaRPr lang="it-IT" sz="3600" b="1" dirty="0" smtClean="0">
              <a:ln w="1905"/>
              <a:solidFill>
                <a:schemeClr val="tx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it-IT" sz="36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CAPO II:  RAPPRESENTANZA ISTITUZIONALE NELLE SCUOLE AUTONOME</a:t>
            </a:r>
            <a:endParaRPr lang="it-IT" sz="3600" b="1" dirty="0">
              <a:ln w="1905"/>
              <a:solidFill>
                <a:schemeClr val="tx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it-IT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784976" cy="792087"/>
          </a:xfrm>
          <a:ln>
            <a:noFill/>
          </a:ln>
        </p:spPr>
        <p:txBody>
          <a:bodyPr>
            <a:noAutofit/>
          </a:bodyPr>
          <a:lstStyle/>
          <a:p>
            <a:r>
              <a:rPr lang="it-IT" sz="3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CAPO I  </a:t>
            </a:r>
            <a:br>
              <a:rPr lang="it-IT" sz="3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it-IT" sz="35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AUTONOMIA DELLE ISTITUZIONI SCOLASTICHE</a:t>
            </a:r>
            <a:r>
              <a:rPr lang="it-IT" sz="3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it-IT" sz="3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it-IT" sz="32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composto da 10 articoli</a:t>
            </a:r>
            <a:endParaRPr lang="it-IT" sz="32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280920" cy="4752528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just"/>
            <a:r>
              <a:rPr lang="it-IT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Ribadendo l’Autonomia delle istituzioni scolastiche come da Legge 59 del 1997, </a:t>
            </a:r>
            <a:r>
              <a:rPr lang="it-IT" sz="28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riconosce</a:t>
            </a:r>
            <a:endParaRPr lang="it-IT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it-IT" sz="2800" b="1" u="sng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L’AUTONOMIA STATUTARIA </a:t>
            </a:r>
            <a:r>
              <a:rPr lang="it-IT" sz="2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20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(art .1)  </a:t>
            </a:r>
          </a:p>
          <a:p>
            <a:endParaRPr lang="it-IT" sz="1000" b="1" u="sng" dirty="0" smtClean="0">
              <a:ln w="1905"/>
              <a:solidFill>
                <a:schemeClr val="tx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it-IT" sz="2000" b="1" i="1" u="sng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OGNI SCUOLA AVRA’ IL SUO STATUTO</a:t>
            </a:r>
            <a:r>
              <a:rPr lang="it-IT" sz="2000" dirty="0" smtClean="0">
                <a:solidFill>
                  <a:schemeClr val="tx1"/>
                </a:solidFill>
              </a:rPr>
              <a:t>, </a:t>
            </a:r>
            <a:r>
              <a:rPr lang="it-IT" sz="20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IL QUALE REGOLERA’ “L’ISTITUZIONE E LA COMPOSIZIONE DEGLI ORGANI INTERNI E LE MODALITA’ </a:t>
            </a:r>
            <a:r>
              <a:rPr lang="it-IT" sz="2000" b="1" dirty="0" err="1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</a:t>
            </a:r>
            <a:r>
              <a:rPr lang="it-IT" sz="2000" b="1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PARTECIPAZIONE DELLA COMUNITA’ SCOLASTICA”.</a:t>
            </a:r>
            <a:endParaRPr lang="it-IT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it-IT" sz="20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Nel definire poi il PATTO EDUCATIVO, si coniuga la </a:t>
            </a:r>
            <a:r>
              <a:rPr lang="it-IT" sz="2000" b="1" u="sng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LIBERTA’ </a:t>
            </a:r>
            <a:r>
              <a:rPr lang="it-IT" sz="2000" b="1" u="sng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DI</a:t>
            </a:r>
            <a:r>
              <a:rPr lang="it-IT" sz="2000" b="1" u="sng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INSEGNAMENTO</a:t>
            </a:r>
            <a:r>
              <a:rPr lang="it-IT" sz="20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e la </a:t>
            </a:r>
            <a:r>
              <a:rPr lang="it-IT" sz="2000" b="1" u="sng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LIBERTA’ DELLE SCELTE EDUCATIVE DELLE FAMIGLIE</a:t>
            </a:r>
            <a:r>
              <a:rPr lang="it-IT" sz="20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, con “</a:t>
            </a:r>
            <a:r>
              <a:rPr lang="it-IT" sz="2000" b="1" u="sng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AZIONI EDUCATIVE IN RETE CON IL TERRITORIO</a:t>
            </a:r>
            <a:r>
              <a:rPr lang="it-IT" sz="20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”,  per partorire il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it-IT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PIANO FORMATIVO TERRITORIALE</a:t>
            </a:r>
            <a:endParaRPr lang="it-IT" sz="1000" b="1" dirty="0" smtClean="0">
              <a:ln w="1905"/>
              <a:solidFill>
                <a:schemeClr val="tx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it-IT" sz="20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al quale “</a:t>
            </a:r>
            <a:r>
              <a:rPr lang="it-IT" sz="2300" b="1" u="sng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contribuiscono le </a:t>
            </a:r>
            <a:r>
              <a:rPr lang="it-IT" sz="2300" b="1" u="sng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realtà culturali, sociali, produttive, professionali e dei servizi” </a:t>
            </a:r>
            <a:endParaRPr lang="it-IT" sz="2300" u="sng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14300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Organi delle istituzioni scolastiche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t-IT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a) consiglio dell’autonomia-sostituisce il     	consiglio di istituto</a:t>
            </a:r>
          </a:p>
          <a:p>
            <a:r>
              <a:rPr lang="it-IT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b) dirigente-acquista maggiori responsabilità     	e potere</a:t>
            </a:r>
          </a:p>
          <a:p>
            <a:r>
              <a:rPr lang="it-IT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c) consiglio dei docenti-sostituisce il collegio 	docenti</a:t>
            </a:r>
          </a:p>
          <a:p>
            <a:r>
              <a:rPr lang="it-IT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d) nucleo di autovalutazione-sdogana 	l’INVALSI</a:t>
            </a:r>
            <a:endParaRPr lang="it-IT" b="1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Art.4: consiglio dell’autonomia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sua composizione, </a:t>
            </a:r>
            <a:r>
              <a:rPr lang="it-IT" sz="2800" b="1" u="sng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fissata dallo Statuto della scuola</a:t>
            </a:r>
            <a:r>
              <a:rPr lang="it-IT" sz="2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prevede:  </a:t>
            </a:r>
          </a:p>
          <a:p>
            <a:r>
              <a:rPr lang="it-IT" sz="2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presenza paritetica di docenti con genitori e alunni;</a:t>
            </a:r>
          </a:p>
          <a:p>
            <a:r>
              <a:rPr lang="it-IT" sz="28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presenza di “membri esterni”</a:t>
            </a:r>
          </a:p>
          <a:p>
            <a:pPr algn="ctr">
              <a:buNone/>
            </a:pPr>
            <a:r>
              <a:rPr lang="it-IT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 “in particolare :</a:t>
            </a:r>
          </a:p>
          <a:p>
            <a:pPr>
              <a:buNone/>
            </a:pPr>
            <a:r>
              <a:rPr lang="it-IT" sz="18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comma a) </a:t>
            </a:r>
            <a:r>
              <a:rPr lang="it-IT" sz="2800" b="1" u="sng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redige, approva e modifica lo </a:t>
            </a:r>
            <a:r>
              <a:rPr lang="it-IT" sz="2800" b="1" u="sng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Statuto</a:t>
            </a:r>
            <a:r>
              <a:rPr lang="it-IT" sz="2800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r>
              <a:rPr lang="it-IT" sz="28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  <a:p>
            <a:pPr>
              <a:buNone/>
            </a:pPr>
            <a:r>
              <a:rPr lang="it-IT" sz="18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comma f) </a:t>
            </a:r>
            <a:r>
              <a:rPr lang="it-IT" sz="2800" b="1" u="sng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delibera il regolamento di istituto</a:t>
            </a:r>
            <a:r>
              <a:rPr lang="it-IT" sz="28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>
              <a:buNone/>
            </a:pPr>
            <a:r>
              <a:rPr lang="it-IT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Inoltre…</a:t>
            </a:r>
            <a:r>
              <a:rPr lang="it-IT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17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comma g) </a:t>
            </a:r>
            <a:r>
              <a:rPr lang="it-IT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designa i componenti del nucleo di autovalutazione; </a:t>
            </a:r>
            <a:r>
              <a:rPr lang="it-IT" sz="17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comma h) </a:t>
            </a:r>
            <a:r>
              <a:rPr lang="it-IT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approva accordi e convenzioni con </a:t>
            </a:r>
            <a:r>
              <a:rPr lang="it-IT" b="1" u="sng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soggetti esterni </a:t>
            </a:r>
            <a:r>
              <a:rPr lang="it-IT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 definisce la partecipazione ai soggetti di cui all’art.10.</a:t>
            </a:r>
            <a:endParaRPr lang="it-IT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  <a:ln>
            <a:noFill/>
          </a:ln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Articolo 10 del CAPO I</a:t>
            </a:r>
            <a:br>
              <a:rPr lang="it-IT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sz="31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Costituzione di  Reti e  Consorzi </a:t>
            </a:r>
            <a:r>
              <a:rPr lang="it-IT" sz="27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it-IT" sz="27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sz="27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sostegno dell’Autonomia scolastica</a:t>
            </a:r>
            <a:r>
              <a:rPr lang="it-IT" sz="2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it-IT" sz="2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it-IT" sz="27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sz="2800" dirty="0" smtClean="0"/>
              <a:t>Le </a:t>
            </a:r>
            <a:r>
              <a:rPr lang="it-IT" sz="2800" dirty="0" err="1" smtClean="0"/>
              <a:t>istit</a:t>
            </a:r>
            <a:r>
              <a:rPr lang="it-IT" sz="2800" dirty="0" smtClean="0"/>
              <a:t>. </a:t>
            </a:r>
            <a:r>
              <a:rPr lang="it-IT" sz="2800" dirty="0" err="1" smtClean="0"/>
              <a:t>scol</a:t>
            </a:r>
            <a:r>
              <a:rPr lang="it-IT" sz="2800" dirty="0" smtClean="0"/>
              <a:t>. autonome “</a:t>
            </a:r>
            <a:r>
              <a:rPr lang="it-IT" sz="2800" b="1" u="sng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possono promuovere o partecipare alla costituzione di reti</a:t>
            </a:r>
            <a:r>
              <a:rPr lang="it-IT" sz="2800" dirty="0" smtClean="0"/>
              <a:t>, associazioni e organizzazioni </a:t>
            </a:r>
            <a:r>
              <a:rPr lang="it-IT" sz="2800" i="1" dirty="0" smtClean="0"/>
              <a:t>no profit</a:t>
            </a:r>
            <a:r>
              <a:rPr lang="it-IT" sz="2800" dirty="0" smtClean="0"/>
              <a:t>, consorzi e associazioni di scuole autonome, nonché ai poli tecnico professionale e agli istituti </a:t>
            </a:r>
            <a:r>
              <a:rPr lang="it-IT" sz="2800" dirty="0" err="1" smtClean="0"/>
              <a:t>superiori…</a:t>
            </a:r>
            <a:endParaRPr lang="it-IT" sz="2800" dirty="0" smtClean="0"/>
          </a:p>
          <a:p>
            <a:pPr algn="just">
              <a:buNone/>
            </a:pPr>
            <a:r>
              <a:rPr lang="it-IT" i="1" dirty="0" smtClean="0"/>
              <a:t>“</a:t>
            </a:r>
            <a:r>
              <a:rPr lang="it-IT" i="1" dirty="0" err="1" smtClean="0"/>
              <a:t>…</a:t>
            </a:r>
            <a:r>
              <a:rPr lang="it-IT" sz="2800" dirty="0" err="1" smtClean="0"/>
              <a:t>possono</a:t>
            </a:r>
            <a:r>
              <a:rPr lang="it-IT" sz="2800" dirty="0" smtClean="0"/>
              <a:t> </a:t>
            </a:r>
            <a:r>
              <a:rPr lang="it-IT" sz="2800" b="1" u="sng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ricevere contributi da fondazioni </a:t>
            </a:r>
            <a:r>
              <a:rPr lang="it-IT" sz="2800" dirty="0" smtClean="0"/>
              <a:t>finalizzati al sostegno economico delle loro </a:t>
            </a:r>
            <a:r>
              <a:rPr lang="it-IT" sz="2800" dirty="0" err="1" smtClean="0"/>
              <a:t>attività…</a:t>
            </a:r>
            <a:r>
              <a:rPr lang="it-IT" sz="2800" dirty="0" smtClean="0"/>
              <a:t>”</a:t>
            </a:r>
          </a:p>
          <a:p>
            <a:pPr algn="just">
              <a:buNone/>
            </a:pPr>
            <a:r>
              <a:rPr lang="it-IT" dirty="0" smtClean="0"/>
              <a:t>“…</a:t>
            </a:r>
            <a:r>
              <a:rPr lang="it-IT" sz="2800" dirty="0" smtClean="0"/>
              <a:t>devono </a:t>
            </a:r>
            <a:r>
              <a:rPr lang="it-IT" sz="2800" dirty="0" err="1" smtClean="0"/>
              <a:t>definire…gli</a:t>
            </a:r>
            <a:r>
              <a:rPr lang="it-IT" sz="2800" dirty="0" smtClean="0"/>
              <a:t> obiettivi di intervento  e i capitoli di spesa relativi alle </a:t>
            </a:r>
            <a:r>
              <a:rPr lang="it-IT" sz="2800" b="1" u="sng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azioni educative cofinanziate dai soggetti pubblici e privati</a:t>
            </a:r>
            <a:r>
              <a:rPr lang="it-IT" sz="2800" dirty="0" smtClean="0"/>
              <a:t>, fondazioni, associazioni e organizzazioni no </a:t>
            </a:r>
            <a:r>
              <a:rPr lang="it-IT" sz="2800" dirty="0" err="1" smtClean="0"/>
              <a:t>profit…</a:t>
            </a:r>
            <a:r>
              <a:rPr lang="it-IT" sz="2800" dirty="0" smtClean="0"/>
              <a:t>”</a:t>
            </a:r>
          </a:p>
          <a:p>
            <a:pPr algn="just">
              <a:buNone/>
            </a:pPr>
            <a:r>
              <a:rPr lang="it-IT" sz="2800" dirty="0" smtClean="0"/>
              <a:t>È chiaro che l’unica autonomia è nel reperimento dei fondi per il mantenimento stesso della scuola.</a:t>
            </a:r>
          </a:p>
          <a:p>
            <a:pPr algn="just">
              <a:buNone/>
            </a:pP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Art. 6: Consiglio dei docenti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Esordisce male. </a:t>
            </a:r>
          </a:p>
          <a:p>
            <a:pPr>
              <a:buNone/>
            </a:pPr>
            <a:r>
              <a:rPr lang="it-IT" dirty="0" smtClean="0"/>
              <a:t>Definisce il suo compito di “</a:t>
            </a:r>
            <a:r>
              <a:rPr lang="it-IT" b="1" u="sng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progettazione</a:t>
            </a:r>
            <a:r>
              <a:rPr lang="it-IT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dell’attività didattica” .</a:t>
            </a:r>
            <a:endParaRPr lang="it-IT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it-IT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Non più di </a:t>
            </a:r>
            <a:r>
              <a:rPr lang="it-IT" b="1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programmi</a:t>
            </a:r>
            <a:r>
              <a:rPr lang="it-IT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si parla</a:t>
            </a:r>
            <a:r>
              <a:rPr lang="it-IT" dirty="0" smtClean="0"/>
              <a:t>, ma di </a:t>
            </a:r>
            <a:r>
              <a:rPr lang="it-IT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</a:t>
            </a:r>
            <a:r>
              <a:rPr lang="it-IT" b="1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attività didattica </a:t>
            </a:r>
            <a:r>
              <a:rPr lang="it-IT" b="1" u="sng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progettata</a:t>
            </a:r>
            <a:r>
              <a:rPr lang="it-IT" b="1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 attuata dai docenti, nella </a:t>
            </a:r>
            <a:r>
              <a:rPr lang="it-IT" b="1" u="sng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piena libertà di docenza </a:t>
            </a:r>
            <a:r>
              <a:rPr lang="it-IT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 nel quadro delle linee educative e culturali della scuola”</a:t>
            </a:r>
            <a:r>
              <a:rPr lang="it-IT" dirty="0" smtClean="0"/>
              <a:t>.</a:t>
            </a:r>
          </a:p>
          <a:p>
            <a:pPr algn="ctr">
              <a:buNone/>
            </a:pPr>
            <a:r>
              <a:rPr lang="it-IT" dirty="0" smtClean="0">
                <a:solidFill>
                  <a:schemeClr val="bg2">
                    <a:lumMod val="25000"/>
                  </a:schemeClr>
                </a:solidFill>
              </a:rPr>
              <a:t>La quale nel frattempo, ricordiamo, si è però messa in </a:t>
            </a:r>
          </a:p>
          <a:p>
            <a:pPr algn="ctr">
              <a:buNone/>
            </a:pPr>
            <a:r>
              <a:rPr lang="it-IT" b="1" u="sng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RETE anche con le realtà produttive e con le fondazioni che cofinanziano l’azione educativa </a:t>
            </a:r>
            <a:r>
              <a:rPr lang="it-IT" b="1" u="sng" dirty="0" smtClean="0">
                <a:ln w="1905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(??)</a:t>
            </a:r>
          </a:p>
          <a:p>
            <a:pPr algn="ctr">
              <a:buNone/>
            </a:pPr>
            <a:r>
              <a:rPr lang="it-IT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una scuola di “progetti “ finanziata da privati non può essere garantita alcuna libertà </a:t>
            </a:r>
            <a:r>
              <a:rPr lang="it-IT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 insegnamento!</a:t>
            </a:r>
            <a:endParaRPr lang="it-IT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Art. 8: Nuclei di Autovalutazione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 sempre a proposito di tutela della libertà di insegnamento subentra l’INVALSI, molto contestato da docenti, studenti e interi collegi.</a:t>
            </a:r>
          </a:p>
          <a:p>
            <a:pPr>
              <a:buNone/>
            </a:pPr>
            <a:r>
              <a:rPr lang="it-IT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Entra a pieno titolo nel Nucleo di Autovalutazione che ogni singola scuola è chiamata a comporre.</a:t>
            </a:r>
          </a:p>
          <a:p>
            <a:pPr>
              <a:buNone/>
            </a:pPr>
            <a:r>
              <a:rPr lang="it-IT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Il rapporto annuale che è chiamato a predisporre, </a:t>
            </a:r>
            <a:r>
              <a:rPr lang="it-IT" b="1" u="sng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 basa sui criteri, sugli indicatori e sugli altri strumenti di rilevazione forniti dall’INVALSI</a:t>
            </a:r>
            <a:r>
              <a:rPr lang="it-IT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  <a:p>
            <a:pPr algn="ctr">
              <a:buNone/>
            </a:pPr>
            <a:r>
              <a:rPr lang="it-IT" dirty="0" smtClean="0"/>
              <a:t>Sarebbe stato più corretto definirlo </a:t>
            </a:r>
          </a:p>
          <a:p>
            <a:pPr algn="ctr">
              <a:buNone/>
            </a:pPr>
            <a:r>
              <a:rPr lang="it-IT" b="1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Nucleo di </a:t>
            </a:r>
            <a:r>
              <a:rPr lang="it-IT" b="1" dirty="0" err="1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Eterovalutazione</a:t>
            </a:r>
            <a:r>
              <a:rPr lang="it-IT" b="1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it-IT" b="1" dirty="0">
              <a:ln w="1905"/>
              <a:solidFill>
                <a:schemeClr val="accent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1135</TotalTime>
  <Words>816</Words>
  <Application>Microsoft Office PowerPoint</Application>
  <PresentationFormat>Presentazione su schermo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           </vt:lpstr>
      <vt:lpstr>R i f o r m a   A p r e a Iter Iniziato il 3 luglio 2008 e concluso il 10 ottobre 2012. Approvato in un Testo Unificato</vt:lpstr>
      <vt:lpstr>Costituita di due parti</vt:lpstr>
      <vt:lpstr>CAPO I   AUTONOMIA DELLE ISTITUZIONI SCOLASTICHE composto da 10 articoli</vt:lpstr>
      <vt:lpstr>Organi delle istituzioni scolastiche</vt:lpstr>
      <vt:lpstr>Art.4: consiglio dell’autonomia</vt:lpstr>
      <vt:lpstr>Articolo 10 del CAPO I Costituzione di  Reti e  Consorzi  a sostegno dell’Autonomia scolastica </vt:lpstr>
      <vt:lpstr>Art. 6: Consiglio dei docenti</vt:lpstr>
      <vt:lpstr>Art. 8: Nuclei di Autovalutazione</vt:lpstr>
      <vt:lpstr>CAPO II   RAPPRESENTANZA ISTITUZIONALE DELLE SCUOLE AUTONOME</vt:lpstr>
      <vt:lpstr>Art. 11: ABROGAZIONI</vt:lpstr>
      <vt:lpstr>legge “d’urgenza” o  “priva di speciale rilevanza di ordine generale”?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gea</dc:creator>
  <cp:lastModifiedBy>uni</cp:lastModifiedBy>
  <cp:revision>114</cp:revision>
  <dcterms:created xsi:type="dcterms:W3CDTF">2012-10-20T11:42:25Z</dcterms:created>
  <dcterms:modified xsi:type="dcterms:W3CDTF">2012-11-12T19:22:41Z</dcterms:modified>
</cp:coreProperties>
</file>